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11"/>
  </p:notesMasterIdLst>
  <p:handoutMasterIdLst>
    <p:handoutMasterId r:id="rId12"/>
  </p:handoutMasterIdLst>
  <p:sldIdLst>
    <p:sldId id="452" r:id="rId4"/>
    <p:sldId id="434" r:id="rId5"/>
    <p:sldId id="453" r:id="rId6"/>
    <p:sldId id="455" r:id="rId7"/>
    <p:sldId id="454" r:id="rId8"/>
    <p:sldId id="456" r:id="rId9"/>
    <p:sldId id="457" r:id="rId10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 Areli Hernández Osorio" initials="CAHO" lastIdx="6" clrIdx="0"/>
  <p:cmAuthor id="1" name="Lucero Rodriguez Cabrera" initials="" lastIdx="15" clrIdx="1"/>
  <p:cmAuthor id="2" name="Diego Sánchez Moreno" initials="DSM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8F8"/>
    <a:srgbClr val="133DF1"/>
    <a:srgbClr val="3770CD"/>
    <a:srgbClr val="DFDA00"/>
    <a:srgbClr val="E5FFFF"/>
    <a:srgbClr val="DDFFFF"/>
    <a:srgbClr val="C5FFFF"/>
    <a:srgbClr val="0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 autoAdjust="0"/>
  </p:normalViewPr>
  <p:slideViewPr>
    <p:cSldViewPr snapToGrid="0" showGuides="1">
      <p:cViewPr varScale="1">
        <p:scale>
          <a:sx n="82" d="100"/>
          <a:sy n="82" d="100"/>
        </p:scale>
        <p:origin x="133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7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32DB57-3BDD-43EE-9A1E-F18550DFB421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216F54-E448-40CD-B393-D610B9AA61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9865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535883-672C-45CB-AF96-F6140DD179A3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A90DD9-1549-4716-BE9E-B35DEE31B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6017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Calibri"/>
              <a:ea typeface="MS PGothic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825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51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C75D70A-0FBB-41BB-AC53-71B2FA79A000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0F9B66-8235-4816-8E98-8F5EE35E4A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459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C75D70A-0FBB-41BB-AC53-71B2FA79A000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0F9B66-8235-4816-8E98-8F5EE35E4A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7092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C75D70A-0FBB-41BB-AC53-71B2FA79A000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0F9B66-8235-4816-8E98-8F5EE35E4A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2835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C75D70A-0FBB-41BB-AC53-71B2FA79A000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0F9B66-8235-4816-8E98-8F5EE35E4A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4459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C75D70A-0FBB-41BB-AC53-71B2FA79A000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0F9B66-8235-4816-8E98-8F5EE35E4A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2216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C75D70A-0FBB-41BB-AC53-71B2FA79A000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0F9B66-8235-4816-8E98-8F5EE35E4A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1426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C509D6-3157-47A0-98DA-62AC02B7C07A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47E03D0-FB2A-4AE9-BEE2-9E002D5BF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5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C509D6-3157-47A0-98DA-62AC02B7C07A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47E03D0-FB2A-4AE9-BEE2-9E002D5BF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5310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C509D6-3157-47A0-98DA-62AC02B7C07A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47E03D0-FB2A-4AE9-BEE2-9E002D5BF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4115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C509D6-3157-47A0-98DA-62AC02B7C07A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47E03D0-FB2A-4AE9-BEE2-9E002D5BF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426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896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C509D6-3157-47A0-98DA-62AC02B7C07A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47E03D0-FB2A-4AE9-BEE2-9E002D5BF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0401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C509D6-3157-47A0-98DA-62AC02B7C07A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47E03D0-FB2A-4AE9-BEE2-9E002D5BF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0551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C509D6-3157-47A0-98DA-62AC02B7C07A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47E03D0-FB2A-4AE9-BEE2-9E002D5BF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7194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C509D6-3157-47A0-98DA-62AC02B7C07A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47E03D0-FB2A-4AE9-BEE2-9E002D5BF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1768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C509D6-3157-47A0-98DA-62AC02B7C07A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47E03D0-FB2A-4AE9-BEE2-9E002D5BF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452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C509D6-3157-47A0-98DA-62AC02B7C07A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47E03D0-FB2A-4AE9-BEE2-9E002D5BF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0669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C509D6-3157-47A0-98DA-62AC02B7C07A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47E03D0-FB2A-4AE9-BEE2-9E002D5BF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315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52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04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C75D70A-0FBB-41BB-AC53-71B2FA79A000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0F9B66-8235-4816-8E98-8F5EE35E4A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119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C75D70A-0FBB-41BB-AC53-71B2FA79A000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0F9B66-8235-4816-8E98-8F5EE35E4A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358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C75D70A-0FBB-41BB-AC53-71B2FA79A000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0F9B66-8235-4816-8E98-8F5EE35E4A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237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C75D70A-0FBB-41BB-AC53-71B2FA79A000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0F9B66-8235-4816-8E98-8F5EE35E4A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30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C75D70A-0FBB-41BB-AC53-71B2FA79A000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0F9B66-8235-4816-8E98-8F5EE35E4A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56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-1" y="1165001"/>
            <a:ext cx="9144001" cy="5698100"/>
            <a:chOff x="-1" y="1283855"/>
            <a:chExt cx="9144001" cy="5579246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0" y="12838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>
              <a:off x="0" y="13582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0" y="14326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0" y="15070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>
              <a:off x="0" y="15814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>
              <a:off x="0" y="16558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>
              <a:off x="0" y="17301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>
              <a:off x="0" y="18045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0" y="18789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>
              <a:off x="0" y="19533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0" y="20277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0" y="21021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>
            <a:xfrm>
              <a:off x="0" y="21765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>
            <a:xfrm>
              <a:off x="0" y="22509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>
              <a:off x="0" y="23253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>
            <a:xfrm>
              <a:off x="0" y="23997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>
              <a:off x="0" y="24740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>
              <a:off x="0" y="25484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0" y="26228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0" y="26972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0" y="27716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0" y="28460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>
              <a:off x="0" y="29204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/>
          </p:nvCxnSpPr>
          <p:spPr>
            <a:xfrm>
              <a:off x="0" y="29948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/>
          </p:nvCxnSpPr>
          <p:spPr>
            <a:xfrm>
              <a:off x="0" y="30692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>
              <a:off x="0" y="31436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0" y="32179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>
              <a:off x="0" y="32923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>
              <a:off x="0" y="33667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>
              <a:off x="0" y="34411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>
              <a:off x="0" y="35155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>
              <a:off x="0" y="35899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>
              <a:off x="-1" y="36643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/>
          </p:nvCxnSpPr>
          <p:spPr>
            <a:xfrm>
              <a:off x="-1" y="37387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-1" y="38131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/>
          </p:nvCxnSpPr>
          <p:spPr>
            <a:xfrm>
              <a:off x="-1" y="38875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-1" y="39618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/>
          </p:nvCxnSpPr>
          <p:spPr>
            <a:xfrm>
              <a:off x="-1" y="40362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>
              <a:off x="-1" y="41106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-1" y="41850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-1" y="42594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-1" y="43338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/>
            <p:cNvCxnSpPr/>
            <p:nvPr/>
          </p:nvCxnSpPr>
          <p:spPr>
            <a:xfrm>
              <a:off x="-1" y="44082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/>
            <p:cNvCxnSpPr/>
            <p:nvPr/>
          </p:nvCxnSpPr>
          <p:spPr>
            <a:xfrm>
              <a:off x="-1" y="44826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/>
            <p:cNvCxnSpPr/>
            <p:nvPr/>
          </p:nvCxnSpPr>
          <p:spPr>
            <a:xfrm>
              <a:off x="-1" y="45570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/>
            <p:nvPr/>
          </p:nvCxnSpPr>
          <p:spPr>
            <a:xfrm>
              <a:off x="-1" y="46314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/>
            <p:nvPr/>
          </p:nvCxnSpPr>
          <p:spPr>
            <a:xfrm>
              <a:off x="-1" y="47057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/>
            <p:cNvCxnSpPr/>
            <p:nvPr/>
          </p:nvCxnSpPr>
          <p:spPr>
            <a:xfrm>
              <a:off x="-1" y="47801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>
              <a:off x="-1" y="48545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/>
            <p:cNvCxnSpPr/>
            <p:nvPr/>
          </p:nvCxnSpPr>
          <p:spPr>
            <a:xfrm>
              <a:off x="-1" y="49289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/>
            <p:cNvCxnSpPr/>
            <p:nvPr/>
          </p:nvCxnSpPr>
          <p:spPr>
            <a:xfrm>
              <a:off x="-1" y="50033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/>
            <p:cNvCxnSpPr/>
            <p:nvPr/>
          </p:nvCxnSpPr>
          <p:spPr>
            <a:xfrm>
              <a:off x="-1" y="50777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/>
            <p:cNvCxnSpPr/>
            <p:nvPr/>
          </p:nvCxnSpPr>
          <p:spPr>
            <a:xfrm>
              <a:off x="-1" y="51521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/>
            <p:cNvCxnSpPr/>
            <p:nvPr/>
          </p:nvCxnSpPr>
          <p:spPr>
            <a:xfrm>
              <a:off x="-1" y="52265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/>
            <p:cNvCxnSpPr/>
            <p:nvPr/>
          </p:nvCxnSpPr>
          <p:spPr>
            <a:xfrm>
              <a:off x="-1" y="53009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/>
            <p:cNvCxnSpPr/>
            <p:nvPr/>
          </p:nvCxnSpPr>
          <p:spPr>
            <a:xfrm>
              <a:off x="-1" y="53753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/>
            <p:cNvCxnSpPr/>
            <p:nvPr/>
          </p:nvCxnSpPr>
          <p:spPr>
            <a:xfrm>
              <a:off x="-1" y="54496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/>
            <p:cNvCxnSpPr/>
            <p:nvPr/>
          </p:nvCxnSpPr>
          <p:spPr>
            <a:xfrm>
              <a:off x="-1" y="55240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/>
            <p:cNvCxnSpPr/>
            <p:nvPr/>
          </p:nvCxnSpPr>
          <p:spPr>
            <a:xfrm>
              <a:off x="-1" y="55984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/>
            <p:cNvCxnSpPr/>
            <p:nvPr/>
          </p:nvCxnSpPr>
          <p:spPr>
            <a:xfrm>
              <a:off x="-1" y="56728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/>
            <p:cNvCxnSpPr/>
            <p:nvPr/>
          </p:nvCxnSpPr>
          <p:spPr>
            <a:xfrm>
              <a:off x="-1" y="57472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/>
            <p:cNvCxnSpPr/>
            <p:nvPr/>
          </p:nvCxnSpPr>
          <p:spPr>
            <a:xfrm>
              <a:off x="-1" y="58216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/>
            <p:cNvCxnSpPr/>
            <p:nvPr/>
          </p:nvCxnSpPr>
          <p:spPr>
            <a:xfrm>
              <a:off x="-1" y="58960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/>
            <p:cNvCxnSpPr/>
            <p:nvPr/>
          </p:nvCxnSpPr>
          <p:spPr>
            <a:xfrm>
              <a:off x="-1" y="59704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/>
            <p:cNvCxnSpPr/>
            <p:nvPr/>
          </p:nvCxnSpPr>
          <p:spPr>
            <a:xfrm>
              <a:off x="-1" y="60448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/>
            <p:cNvCxnSpPr/>
            <p:nvPr/>
          </p:nvCxnSpPr>
          <p:spPr>
            <a:xfrm>
              <a:off x="-1" y="61192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/>
            <p:cNvCxnSpPr/>
            <p:nvPr/>
          </p:nvCxnSpPr>
          <p:spPr>
            <a:xfrm>
              <a:off x="-1" y="61935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/>
            <p:cNvCxnSpPr/>
            <p:nvPr/>
          </p:nvCxnSpPr>
          <p:spPr>
            <a:xfrm>
              <a:off x="-1" y="62679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/>
            <p:cNvCxnSpPr/>
            <p:nvPr/>
          </p:nvCxnSpPr>
          <p:spPr>
            <a:xfrm>
              <a:off x="-1" y="63423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76"/>
            <p:cNvCxnSpPr/>
            <p:nvPr/>
          </p:nvCxnSpPr>
          <p:spPr>
            <a:xfrm>
              <a:off x="-1" y="64167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77"/>
            <p:cNvCxnSpPr/>
            <p:nvPr/>
          </p:nvCxnSpPr>
          <p:spPr>
            <a:xfrm>
              <a:off x="-1" y="64911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/>
            <p:cNvCxnSpPr/>
            <p:nvPr/>
          </p:nvCxnSpPr>
          <p:spPr>
            <a:xfrm>
              <a:off x="-1" y="65655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79"/>
            <p:cNvCxnSpPr/>
            <p:nvPr/>
          </p:nvCxnSpPr>
          <p:spPr>
            <a:xfrm>
              <a:off x="-1" y="66399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80"/>
            <p:cNvCxnSpPr/>
            <p:nvPr/>
          </p:nvCxnSpPr>
          <p:spPr>
            <a:xfrm>
              <a:off x="-1" y="67143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81"/>
            <p:cNvCxnSpPr/>
            <p:nvPr/>
          </p:nvCxnSpPr>
          <p:spPr>
            <a:xfrm>
              <a:off x="-1" y="67887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/>
            <p:cNvCxnSpPr/>
            <p:nvPr/>
          </p:nvCxnSpPr>
          <p:spPr>
            <a:xfrm>
              <a:off x="-1" y="6863101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ángulo 83"/>
          <p:cNvSpPr/>
          <p:nvPr userDrawn="1"/>
        </p:nvSpPr>
        <p:spPr>
          <a:xfrm>
            <a:off x="-1" y="6639935"/>
            <a:ext cx="9144000" cy="22316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5" name="Imagen 8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3" y="163095"/>
            <a:ext cx="2389637" cy="722377"/>
          </a:xfrm>
          <a:prstGeom prst="rect">
            <a:avLst/>
          </a:prstGeom>
        </p:spPr>
      </p:pic>
      <p:cxnSp>
        <p:nvCxnSpPr>
          <p:cNvPr id="86" name="Conector recto 85"/>
          <p:cNvCxnSpPr/>
          <p:nvPr userDrawn="1"/>
        </p:nvCxnSpPr>
        <p:spPr>
          <a:xfrm>
            <a:off x="0" y="1025236"/>
            <a:ext cx="1976582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/>
          <p:cNvCxnSpPr/>
          <p:nvPr userDrawn="1"/>
        </p:nvCxnSpPr>
        <p:spPr>
          <a:xfrm>
            <a:off x="2974109" y="1025236"/>
            <a:ext cx="616989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38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7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00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32034" y="127220"/>
            <a:ext cx="3279932" cy="3426249"/>
          </a:xfrm>
          <a:prstGeom prst="rect">
            <a:avLst/>
          </a:prstGeom>
        </p:spPr>
      </p:pic>
      <p:sp>
        <p:nvSpPr>
          <p:cNvPr id="8" name="5 Rectángulo"/>
          <p:cNvSpPr/>
          <p:nvPr userDrawn="1"/>
        </p:nvSpPr>
        <p:spPr>
          <a:xfrm>
            <a:off x="0" y="5008604"/>
            <a:ext cx="9144000" cy="1849395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40330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es.wikipedia.org/wiki/Estado" TargetMode="External"/><Relationship Id="rId7" Type="http://schemas.openxmlformats.org/officeDocument/2006/relationships/hyperlink" Target="https://es.wikipedia.org/wiki/1989" TargetMode="External"/><Relationship Id="rId2" Type="http://schemas.openxmlformats.org/officeDocument/2006/relationships/hyperlink" Target="https://es.wikipedia.org/wiki/Intervenci%C3%B3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wikipedia.org/wiki/Muro_de_Berl%C3%ADn" TargetMode="External"/><Relationship Id="rId5" Type="http://schemas.openxmlformats.org/officeDocument/2006/relationships/hyperlink" Target="https://es.wikipedia.org/wiki/Globalizaci%C3%B3n" TargetMode="External"/><Relationship Id="rId4" Type="http://schemas.openxmlformats.org/officeDocument/2006/relationships/hyperlink" Target="https://es.wikipedia.org/wiki/Legitimida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5 CuadroTexto"/>
          <p:cNvSpPr txBox="1">
            <a:spLocks noChangeArrowheads="1"/>
          </p:cNvSpPr>
          <p:nvPr/>
        </p:nvSpPr>
        <p:spPr bwMode="auto">
          <a:xfrm>
            <a:off x="2987675" y="5908675"/>
            <a:ext cx="4319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s-ES" sz="2000" b="1" dirty="0">
              <a:solidFill>
                <a:schemeClr val="bg1"/>
              </a:solidFill>
              <a:latin typeface="Calibri" pitchFamily="34" charset="0"/>
              <a:ea typeface="MS PGothic" pitchFamily="34" charset="-128"/>
              <a:cs typeface="Calibri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931572" y="6350654"/>
            <a:ext cx="214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400" b="1" dirty="0" smtClean="0">
              <a:solidFill>
                <a:schemeClr val="bg1"/>
              </a:solidFill>
              <a:latin typeface="Rockwell Extra Bold" pitchFamily="18" charset="0"/>
            </a:endParaRPr>
          </a:p>
          <a:p>
            <a:pPr algn="r"/>
            <a:r>
              <a:rPr lang="es-MX" sz="1400" b="1" dirty="0" smtClean="0">
                <a:solidFill>
                  <a:schemeClr val="bg1"/>
                </a:solidFill>
              </a:rPr>
              <a:t>Agosto 2015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9" name="2 CuadroTexto"/>
          <p:cNvSpPr txBox="1"/>
          <p:nvPr/>
        </p:nvSpPr>
        <p:spPr>
          <a:xfrm>
            <a:off x="141200" y="3336295"/>
            <a:ext cx="886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 smtClean="0"/>
              <a:t>Presentación de experiencias de trabajo coordinado con los municipios para la Promoción de la Salud de </a:t>
            </a:r>
            <a:r>
              <a:rPr lang="es-MX" sz="3200" b="1" dirty="0"/>
              <a:t>I</a:t>
            </a:r>
            <a:r>
              <a:rPr lang="es-MX" sz="3200" b="1" dirty="0" smtClean="0"/>
              <a:t>ndígenas y </a:t>
            </a:r>
            <a:r>
              <a:rPr lang="es-MX" sz="3200" b="1" dirty="0" smtClean="0"/>
              <a:t>Migrantes</a:t>
            </a:r>
            <a:endParaRPr lang="es-MX" sz="3200" b="1" dirty="0"/>
          </a:p>
        </p:txBody>
      </p:sp>
      <p:sp>
        <p:nvSpPr>
          <p:cNvPr id="2" name="Rectángulo 1"/>
          <p:cNvSpPr/>
          <p:nvPr/>
        </p:nvSpPr>
        <p:spPr>
          <a:xfrm>
            <a:off x="1007074" y="5016093"/>
            <a:ext cx="712985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cap="small" spc="600" dirty="0">
                <a:solidFill>
                  <a:schemeClr val="bg1"/>
                </a:solidFill>
              </a:rPr>
              <a:t>Jalisco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i="1" dirty="0">
                <a:solidFill>
                  <a:schemeClr val="bg1"/>
                </a:solidFill>
              </a:rPr>
              <a:t>Interculturalidad y gobernabilidad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i="1" dirty="0">
                <a:solidFill>
                  <a:schemeClr val="bg1"/>
                </a:solidFill>
              </a:rPr>
              <a:t>“Ferias de salud interculturales </a:t>
            </a:r>
            <a:r>
              <a:rPr lang="es-MX" sz="2000" dirty="0">
                <a:solidFill>
                  <a:schemeClr val="bg1"/>
                </a:solidFill>
              </a:rPr>
              <a:t>de Cuautitlán de García Barragán”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bg1"/>
                </a:solidFill>
              </a:rPr>
              <a:t>MAHSS. Miguel </a:t>
            </a:r>
            <a:r>
              <a:rPr lang="es-MX" sz="2000" dirty="0" err="1">
                <a:solidFill>
                  <a:schemeClr val="bg1"/>
                </a:solidFill>
              </a:rPr>
              <a:t>Sáinz</a:t>
            </a:r>
            <a:r>
              <a:rPr lang="es-MX" sz="2000" dirty="0">
                <a:solidFill>
                  <a:schemeClr val="bg1"/>
                </a:solidFill>
              </a:rPr>
              <a:t> Arceo</a:t>
            </a:r>
          </a:p>
        </p:txBody>
      </p:sp>
    </p:spTree>
    <p:extLst>
      <p:ext uri="{BB962C8B-B14F-4D97-AF65-F5344CB8AC3E}">
        <p14:creationId xmlns:p14="http://schemas.microsoft.com/office/powerpoint/2010/main" val="9859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015507" y="0"/>
            <a:ext cx="5874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Soberana Texto" pitchFamily="50" charset="0"/>
              </a:rPr>
              <a:t>Lineamientos de tipografía y tamaño en títulos: Calibri </a:t>
            </a:r>
            <a:r>
              <a:rPr lang="es-MX" sz="2400" dirty="0">
                <a:latin typeface="Soberana Texto" pitchFamily="50" charset="0"/>
              </a:rPr>
              <a:t>títulos y texto de 32 a </a:t>
            </a:r>
            <a:r>
              <a:rPr lang="es-MX" sz="2400" dirty="0" smtClean="0">
                <a:latin typeface="Soberana Texto" pitchFamily="50" charset="0"/>
              </a:rPr>
              <a:t>18</a:t>
            </a:r>
            <a:endParaRPr lang="es-MX" sz="2400" dirty="0">
              <a:latin typeface="Soberana Texto" pitchFamily="50" charset="0"/>
            </a:endParaRPr>
          </a:p>
        </p:txBody>
      </p:sp>
      <p:pic>
        <p:nvPicPr>
          <p:cNvPr id="1026" name="Picture 2" descr="C:\Users\Dr Miguel\Downloads\IMG-20150821-WA0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572000" y="1127837"/>
            <a:ext cx="431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Ferias de Salud interculturales de Cuautitlán de García Barragán, Jalisco. </a:t>
            </a:r>
          </a:p>
          <a:p>
            <a:pPr algn="ctr"/>
            <a:r>
              <a:rPr lang="es-ES" sz="2000" b="1" dirty="0" smtClean="0"/>
              <a:t>Marzo del 2015</a:t>
            </a:r>
            <a:endParaRPr lang="es-ES" sz="20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5952753" y="5020151"/>
            <a:ext cx="335645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Cuidamos la salud de los pueblos indígenas respetando su interculturalidad</a:t>
            </a:r>
            <a:r>
              <a:rPr lang="es-E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es-ES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44880" y="2395650"/>
            <a:ext cx="1798501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Cuautitlán</a:t>
            </a:r>
            <a:endParaRPr lang="es-ES" sz="2800" b="1" dirty="0"/>
          </a:p>
        </p:txBody>
      </p:sp>
      <p:sp>
        <p:nvSpPr>
          <p:cNvPr id="11" name="Rectángulo 10"/>
          <p:cNvSpPr/>
          <p:nvPr/>
        </p:nvSpPr>
        <p:spPr>
          <a:xfrm>
            <a:off x="7248330" y="2368817"/>
            <a:ext cx="1798501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Chacala</a:t>
            </a:r>
            <a:endParaRPr lang="es-ES" sz="2800" b="1" dirty="0"/>
          </a:p>
        </p:txBody>
      </p:sp>
      <p:sp>
        <p:nvSpPr>
          <p:cNvPr id="9" name="Rectángulo 9"/>
          <p:cNvSpPr/>
          <p:nvPr/>
        </p:nvSpPr>
        <p:spPr>
          <a:xfrm>
            <a:off x="5440550" y="2384800"/>
            <a:ext cx="1710612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Ayotitlán</a:t>
            </a:r>
            <a:endParaRPr lang="es-ES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4775201" y="-11880"/>
            <a:ext cx="41148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1E8F8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Jalisco registra dos Etnias Indígenas: </a:t>
            </a:r>
            <a:r>
              <a:rPr lang="es-MX" sz="2400" b="1" dirty="0" smtClean="0">
                <a:solidFill>
                  <a:schemeClr val="tx1"/>
                </a:solidFill>
              </a:rPr>
              <a:t>Nahua y </a:t>
            </a:r>
            <a:r>
              <a:rPr lang="es-MX" sz="2400" b="1" dirty="0" err="1" smtClean="0">
                <a:solidFill>
                  <a:schemeClr val="tx1"/>
                </a:solidFill>
              </a:rPr>
              <a:t>Wixarica</a:t>
            </a:r>
            <a:endParaRPr lang="es-MX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70622" y="1319955"/>
            <a:ext cx="47450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La interculturalidad es un proceso de comunicación e interacción entre personas y grupos donde no se permite que un grupo cultural esté por encima del otro, favoreciendo en todo momento la integración y convivencia entre culturas. ...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08165" y="314027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/>
              <a:t>El término </a:t>
            </a:r>
            <a:r>
              <a:rPr lang="es-MX" b="1" dirty="0"/>
              <a:t>gobernanza</a:t>
            </a:r>
            <a:r>
              <a:rPr lang="es-MX" dirty="0"/>
              <a:t> viene utilizándose desde la década de 1990 para designar la eficacia, calidad y buena orientación de la </a:t>
            </a:r>
            <a:r>
              <a:rPr lang="es-MX" dirty="0">
                <a:hlinkClick r:id="rId2" tooltip="Intervención"/>
              </a:rPr>
              <a:t>intervención</a:t>
            </a:r>
            <a:r>
              <a:rPr lang="es-MX" dirty="0"/>
              <a:t> del </a:t>
            </a:r>
            <a:r>
              <a:rPr lang="es-MX" dirty="0">
                <a:hlinkClick r:id="rId3" tooltip="Estado"/>
              </a:rPr>
              <a:t>Estado</a:t>
            </a:r>
            <a:r>
              <a:rPr lang="es-MX" dirty="0"/>
              <a:t>, que proporciona a éste buena parte de su </a:t>
            </a:r>
            <a:r>
              <a:rPr lang="es-MX" dirty="0">
                <a:hlinkClick r:id="rId4" tooltip="Legitimidad"/>
              </a:rPr>
              <a:t>legitimidad</a:t>
            </a:r>
            <a:r>
              <a:rPr lang="es-MX" dirty="0"/>
              <a:t> en lo que a veces se define como una "nueva forma de gobernar" en la </a:t>
            </a:r>
            <a:r>
              <a:rPr lang="es-MX" dirty="0">
                <a:hlinkClick r:id="rId5" tooltip="Globalización"/>
              </a:rPr>
              <a:t>globalización</a:t>
            </a:r>
            <a:r>
              <a:rPr lang="es-MX" dirty="0"/>
              <a:t> del mundo posterior a la caída del </a:t>
            </a:r>
            <a:r>
              <a:rPr lang="es-MX" dirty="0">
                <a:hlinkClick r:id="rId6" tooltip="Muro de Berlín"/>
              </a:rPr>
              <a:t>muro de Berlín</a:t>
            </a:r>
            <a:r>
              <a:rPr lang="es-MX" dirty="0"/>
              <a:t> (</a:t>
            </a:r>
            <a:r>
              <a:rPr lang="es-MX" dirty="0">
                <a:hlinkClick r:id="rId7" tooltip="1989"/>
              </a:rPr>
              <a:t>1989</a:t>
            </a:r>
            <a:r>
              <a:rPr lang="es-MX" dirty="0"/>
              <a:t>). 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30572" y="5448599"/>
            <a:ext cx="4849593" cy="914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ALBERGUES</a:t>
            </a:r>
          </a:p>
          <a:p>
            <a:pPr algn="ctr"/>
            <a:r>
              <a:rPr lang="es-MX" dirty="0" smtClean="0"/>
              <a:t>CERTIFICACIÓN DE PHLI</a:t>
            </a:r>
          </a:p>
          <a:p>
            <a:pPr algn="ctr"/>
            <a:r>
              <a:rPr lang="es-MX" dirty="0" smtClean="0"/>
              <a:t>FERIAS DE SALUD CON ENFOQUE INTERCULTURAL</a:t>
            </a:r>
            <a:endParaRPr lang="es-MX" dirty="0"/>
          </a:p>
        </p:txBody>
      </p:sp>
      <p:pic>
        <p:nvPicPr>
          <p:cNvPr id="2050" name="Picture 2" descr="C:\Users\Dr Miguel\Downloads\IMG-20150821-WA003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82" y="1129553"/>
            <a:ext cx="3865032" cy="546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3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ga clic en Op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Rectángulo 7"/>
          <p:cNvSpPr/>
          <p:nvPr/>
        </p:nvSpPr>
        <p:spPr>
          <a:xfrm>
            <a:off x="307974" y="5867044"/>
            <a:ext cx="2071331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Cuautitlán</a:t>
            </a:r>
            <a:endParaRPr lang="es-ES" sz="2800" b="1" dirty="0"/>
          </a:p>
        </p:txBody>
      </p:sp>
      <p:sp>
        <p:nvSpPr>
          <p:cNvPr id="6" name="Rectángulo 9"/>
          <p:cNvSpPr/>
          <p:nvPr/>
        </p:nvSpPr>
        <p:spPr>
          <a:xfrm>
            <a:off x="3536334" y="5867044"/>
            <a:ext cx="2071331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Ayotitlán</a:t>
            </a:r>
            <a:endParaRPr lang="es-ES" sz="2800" b="1" dirty="0"/>
          </a:p>
        </p:txBody>
      </p:sp>
      <p:sp>
        <p:nvSpPr>
          <p:cNvPr id="7" name="Rectángulo 9"/>
          <p:cNvSpPr/>
          <p:nvPr/>
        </p:nvSpPr>
        <p:spPr>
          <a:xfrm>
            <a:off x="6734002" y="5867044"/>
            <a:ext cx="2071331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Chacala</a:t>
            </a:r>
            <a:endParaRPr lang="es-ES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26" y="1628035"/>
            <a:ext cx="6354147" cy="4041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7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2217" y="14402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b="1" dirty="0"/>
              <a:t>Brigadas de Registro y Atención a familias Vulnerables </a:t>
            </a:r>
            <a:r>
              <a:rPr lang="es-MX" b="1" dirty="0" smtClean="0"/>
              <a:t> de la zonas indígenas de Jalisco, proyecto con DIF Jalisco.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12217" y="24690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 smtClean="0"/>
              <a:t>Coordinación con Región Sanitaria VII Autlán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244875" y="29752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b="1" dirty="0" smtClean="0"/>
              <a:t>Coordinación y Cooperación con  Presidencia  Municipal de Cuautitlán y sus autoridades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261204" y="37100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b="1" dirty="0" smtClean="0"/>
              <a:t>Apoyo de los líderes indígenas locales, Gobernadores Tradicionales y comisariados Ejidales, Maestros de las escuelas de la localidad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212217" y="50641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b="1" dirty="0" smtClean="0"/>
              <a:t>Gerenciar  los recursos  financieros en Oficinas Centrales, pliegos, permisos, transporte, logística de invitados y finalmente desarrollar la Feria de Salud con Enfoque Intercultural</a:t>
            </a:r>
            <a:endParaRPr lang="es-MX" dirty="0"/>
          </a:p>
        </p:txBody>
      </p:sp>
      <p:pic>
        <p:nvPicPr>
          <p:cNvPr id="3074" name="Picture 2" descr="C:\Users\Dr Miguel\Downloads\IMG-20150821-WA0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169396"/>
            <a:ext cx="4025900" cy="538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4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2602200" y="1708382"/>
            <a:ext cx="62555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/>
            <a:r>
              <a:rPr lang="es-MX" sz="2000" b="1" dirty="0" smtClean="0"/>
              <a:t>¿ Cuál fue el papel que jugó el  Presidente  Municipal ?</a:t>
            </a:r>
            <a:endParaRPr lang="es-MX" sz="2000" dirty="0"/>
          </a:p>
        </p:txBody>
      </p:sp>
      <p:sp>
        <p:nvSpPr>
          <p:cNvPr id="11" name="10 Rectángulo"/>
          <p:cNvSpPr/>
          <p:nvPr/>
        </p:nvSpPr>
        <p:spPr>
          <a:xfrm>
            <a:off x="2602200" y="2180351"/>
            <a:ext cx="5829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/>
              <a:t>¿ Cuál fue el papel que jugó la Región Sanitaria ?</a:t>
            </a:r>
            <a:endParaRPr lang="es-MX" sz="2000" dirty="0"/>
          </a:p>
        </p:txBody>
      </p:sp>
      <p:sp>
        <p:nvSpPr>
          <p:cNvPr id="12" name="11 Rectángulo"/>
          <p:cNvSpPr/>
          <p:nvPr/>
        </p:nvSpPr>
        <p:spPr>
          <a:xfrm>
            <a:off x="1062639" y="2881098"/>
            <a:ext cx="7821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 algn="just"/>
            <a:r>
              <a:rPr lang="es-MX" sz="2000" b="1" dirty="0" smtClean="0"/>
              <a:t>¿ Cuál fue el resultado de las </a:t>
            </a:r>
            <a:r>
              <a:rPr lang="es-MX" sz="2000" b="1" i="1" dirty="0" smtClean="0">
                <a:solidFill>
                  <a:schemeClr val="accent5">
                    <a:lumMod val="50000"/>
                  </a:schemeClr>
                </a:solidFill>
              </a:rPr>
              <a:t>Ferias de Salud Interculturales </a:t>
            </a:r>
            <a:r>
              <a:rPr lang="es-MX" sz="2000" b="1" dirty="0" smtClean="0"/>
              <a:t>en las localidades indígenas de </a:t>
            </a:r>
            <a:r>
              <a:rPr lang="es-MX" sz="2000" b="1" i="1" dirty="0" smtClean="0">
                <a:solidFill>
                  <a:schemeClr val="accent5">
                    <a:lumMod val="50000"/>
                  </a:schemeClr>
                </a:solidFill>
              </a:rPr>
              <a:t>Cuautitlán de García Barragán </a:t>
            </a:r>
            <a:r>
              <a:rPr lang="es-MX" sz="2000" b="1" dirty="0" smtClean="0"/>
              <a:t>?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602200" y="1288407"/>
            <a:ext cx="62555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 algn="just"/>
            <a:r>
              <a:rPr lang="es-MX" sz="2000" b="1" dirty="0" smtClean="0"/>
              <a:t>¿ Cuál  fue el papel que jugó  la Presidencia Municipal ?</a:t>
            </a:r>
            <a:endParaRPr lang="es-MX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5815"/>
          <a:stretch/>
        </p:blipFill>
        <p:spPr>
          <a:xfrm>
            <a:off x="0" y="1057275"/>
            <a:ext cx="2602200" cy="3236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1004887" y="3571878"/>
            <a:ext cx="793668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76213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2000" b="1" dirty="0"/>
              <a:t>Se elaboró un </a:t>
            </a:r>
            <a:r>
              <a:rPr lang="es-MX" sz="2000" b="1" dirty="0" err="1"/>
              <a:t>Dx</a:t>
            </a:r>
            <a:r>
              <a:rPr lang="es-MX" sz="2000" b="1" dirty="0"/>
              <a:t>. Situacional</a:t>
            </a:r>
          </a:p>
          <a:p>
            <a:pPr marL="354013" indent="-176213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2000" b="1" dirty="0"/>
              <a:t>Se elaboró un </a:t>
            </a:r>
            <a:r>
              <a:rPr lang="es-MX" sz="2000" b="1" dirty="0" err="1"/>
              <a:t>Dx</a:t>
            </a:r>
            <a:r>
              <a:rPr lang="es-MX" sz="2000" b="1" dirty="0"/>
              <a:t>. Participativo</a:t>
            </a:r>
          </a:p>
          <a:p>
            <a:pPr marL="354013" indent="-176213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2000" b="1" dirty="0"/>
              <a:t>Se realizó un curso capacitación de pediculosis con apoyo de la DGPS</a:t>
            </a:r>
          </a:p>
          <a:p>
            <a:pPr marL="354013" indent="-176213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2000" b="1" dirty="0"/>
              <a:t>Empoderamiento del Modelo de Atención en Salud “MASPIA”</a:t>
            </a:r>
          </a:p>
          <a:p>
            <a:pPr marL="354013" indent="-176213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2000" b="1" dirty="0"/>
              <a:t>Detección de  los Determinantes Sociales en salud de las localidades visitadas</a:t>
            </a:r>
          </a:p>
          <a:p>
            <a:pPr marL="354013" indent="-176213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2000" b="1" dirty="0"/>
              <a:t>Detección de enfermedades: Ca CU, Ca mama, Diabetes, </a:t>
            </a:r>
            <a:r>
              <a:rPr lang="es-MX" sz="2000" b="1" dirty="0" smtClean="0"/>
              <a:t>Hipertensión Arterial, </a:t>
            </a:r>
            <a:r>
              <a:rPr lang="es-MX" sz="2000" b="1" dirty="0"/>
              <a:t>Pediculosis, HIV Sida, paludismo, entre otros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588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831904"/>
              </p:ext>
            </p:extLst>
          </p:nvPr>
        </p:nvGraphicFramePr>
        <p:xfrm>
          <a:off x="2784768" y="1203668"/>
          <a:ext cx="3574464" cy="5404376"/>
        </p:xfrm>
        <a:graphic>
          <a:graphicData uri="http://schemas.openxmlformats.org/drawingml/2006/table">
            <a:tbl>
              <a:tblPr firstRow="1" firstCol="1" bandRow="1"/>
              <a:tblGrid>
                <a:gridCol w="1679315"/>
                <a:gridCol w="525583"/>
                <a:gridCol w="525583"/>
                <a:gridCol w="439498"/>
                <a:gridCol w="404485"/>
              </a:tblGrid>
              <a:tr h="1000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b="1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ACTIVIDAD REALIZADA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 Narrow"/>
                          <a:ea typeface="Cambria"/>
                          <a:cs typeface="Tahoma"/>
                        </a:rPr>
                        <a:t>CANTIDADES DE ACTIVIDADES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 Narrow"/>
                          <a:ea typeface="Cambria"/>
                          <a:cs typeface="Tahoma"/>
                        </a:rPr>
                        <a:t>TOTAL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1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 Narrow"/>
                          <a:ea typeface="Cambria"/>
                          <a:cs typeface="Tahoma"/>
                        </a:rPr>
                        <a:t>CUAUTITLÁN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 Narrow"/>
                          <a:ea typeface="Cambria"/>
                          <a:cs typeface="Tahoma"/>
                        </a:rPr>
                        <a:t>24-03-15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 Narrow"/>
                          <a:ea typeface="Cambria"/>
                          <a:cs typeface="Tahoma"/>
                        </a:rPr>
                        <a:t>CHACALA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 Narrow"/>
                          <a:ea typeface="Cambria"/>
                          <a:cs typeface="Tahoma"/>
                        </a:rPr>
                        <a:t>25-03-15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b="1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AYOTITLÁN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b="1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26-03-15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Consultas médicas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45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163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136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344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Consultas de Dental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25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28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63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Extracciones dentales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6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6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Toma de signos vitales y </a:t>
                      </a:r>
                      <a:r>
                        <a:rPr lang="es-ES" sz="500" dirty="0" err="1">
                          <a:effectLst/>
                          <a:latin typeface="Arial Narrow"/>
                          <a:ea typeface="Cambria"/>
                          <a:cs typeface="Tahoma"/>
                        </a:rPr>
                        <a:t>somatometría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37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366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294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697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Detecciones de VIH/SIDA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14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30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6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50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Detección de Incontinencia urinaria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7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18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15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40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       “	Síndrome de caída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7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18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15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40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      “              Alcoholismo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15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5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       “             Tabaquismo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15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0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5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     “               Depresión en el adulto mayor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14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44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     “             Hiperplasia de próstata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19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49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      “             Del estado mental (Minimental)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5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25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     “             Sobrepeso y obesidad	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25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84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155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264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     “             Diabetes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25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84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155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264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      “            Hipertensión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25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84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155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264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      “        Osteoporosis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      “   Cáncer cérvico uterino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6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47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29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82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       “    Cáncer de Mama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6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47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29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82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        “    Virus de Papiloma Humano 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3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30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19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52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      “    Violencia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12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33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43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83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Atenciones en taller de estimulación temprana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30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40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de estimulación temprana/No. Asistentes 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1/12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2/60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3/72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Enfermedades Diarreicas Agudas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2/37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1/21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1/17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4/75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Planificación Familiar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1/13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1/13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3/39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5/65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Infecciones de Transmisión Sexual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1/13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4/82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3/39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8/134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de violencia intrafamiliar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1/15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2/27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3/42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Taller  Preparación y uso de vida suero oral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2/42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1/17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4/69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de Dengue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1/15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2/32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3/47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de alacranismo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1/15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2/32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3/47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de alcoholismo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1/17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1/12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2/29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de Tabaquismo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1/17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1/12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2/29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de salud bucal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1/11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1/11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de VIH/SIDA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2/26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4/82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3/33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9/141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de uso de complementos alimenticios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1/23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3/48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3/44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7/115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de nutrición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2/32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2/32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de adolescencia y sexualidad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2/26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6/107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8/133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de discapacidad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1/13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1/15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2/28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de atención del adulto mayor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1/13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3/36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4/49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de ébola e IRAS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1/9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1/8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2/17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de parasitosis 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1/21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1/21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de prevención de accidentes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1/11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1/11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de prevención de adicciones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2/26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2/16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de pediculosis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de cuidados en el embarazo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2/39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2/39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de Diabetes 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1/17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1/28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2/45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Plática de Hipertensión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1/17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1/28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2/45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Taller de lactancia materna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1/17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3/56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4/73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Orientación nutricional (Nutriólogas) 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11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38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 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49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Preservativos distribuidos donados por COMUSIDA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100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204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270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574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Atenciones de renovación y afiliación del Seguro Popular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17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89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24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130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Promoción (Folletos, bolsas, pelotas y  cilindros)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200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900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 Narrow"/>
                          <a:ea typeface="Cambria"/>
                          <a:cs typeface="Tahoma"/>
                        </a:rPr>
                        <a:t>700</a:t>
                      </a:r>
                      <a:endParaRPr lang="es-MX" sz="7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 Narrow"/>
                          <a:ea typeface="Cambria"/>
                          <a:cs typeface="Tahoma"/>
                        </a:rPr>
                        <a:t>1800</a:t>
                      </a:r>
                      <a:endParaRPr lang="es-MX" sz="7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449078" y="251927"/>
            <a:ext cx="3470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 smtClean="0"/>
              <a:t>Resultados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5768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2610</TotalTime>
  <Words>767</Words>
  <Application>Microsoft Office PowerPoint</Application>
  <PresentationFormat>Presentación en pantalla (4:3)</PresentationFormat>
  <Paragraphs>303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7</vt:i4>
      </vt:variant>
    </vt:vector>
  </HeadingPairs>
  <TitlesOfParts>
    <vt:vector size="21" baseType="lpstr">
      <vt:lpstr>MS PGothic</vt:lpstr>
      <vt:lpstr>Arial</vt:lpstr>
      <vt:lpstr>Arial Narrow</vt:lpstr>
      <vt:lpstr>Calibri</vt:lpstr>
      <vt:lpstr>Calibri Light</vt:lpstr>
      <vt:lpstr>Cambria</vt:lpstr>
      <vt:lpstr>Rockwell Extra Bold</vt:lpstr>
      <vt:lpstr>Soberana Texto</vt:lpstr>
      <vt:lpstr>Tahoma</vt:lpstr>
      <vt:lpstr>Times New Roman</vt:lpstr>
      <vt:lpstr>Wingdings</vt:lpstr>
      <vt:lpstr>Tema de Office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jllanos</dc:creator>
  <cp:lastModifiedBy>Beatriz Olivia Rojas Torres</cp:lastModifiedBy>
  <cp:revision>199</cp:revision>
  <cp:lastPrinted>2015-08-26T17:55:31Z</cp:lastPrinted>
  <dcterms:created xsi:type="dcterms:W3CDTF">2014-02-26T23:49:11Z</dcterms:created>
  <dcterms:modified xsi:type="dcterms:W3CDTF">2015-08-26T17:56:27Z</dcterms:modified>
</cp:coreProperties>
</file>